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9"/>
  </p:notesMasterIdLst>
  <p:sldIdLst>
    <p:sldId id="262" r:id="rId2"/>
    <p:sldId id="290" r:id="rId3"/>
    <p:sldId id="261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1" r:id="rId14"/>
    <p:sldId id="303" r:id="rId15"/>
    <p:sldId id="300" r:id="rId16"/>
    <p:sldId id="304" r:id="rId17"/>
    <p:sldId id="307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686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17" autoAdjust="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40.118.199.217\LAB_member\106_Josh\Micky\label_CASI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JBA_crop\label_CASI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73124267271047"/>
          <c:y val="5.5349767429740342E-2"/>
          <c:w val="0.81818854810937247"/>
          <c:h val="0.7664043465231723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[label_CASIA.xlsx]工作表1!$A$1:$A$13</c:f>
              <c:strCache>
                <c:ptCount val="13"/>
                <c:pt idx="0">
                  <c:v>-90゜</c:v>
                </c:pt>
                <c:pt idx="1">
                  <c:v>-75゜</c:v>
                </c:pt>
                <c:pt idx="2">
                  <c:v>-60゜</c:v>
                </c:pt>
                <c:pt idx="3">
                  <c:v>-45゜</c:v>
                </c:pt>
                <c:pt idx="4">
                  <c:v>-30゜</c:v>
                </c:pt>
                <c:pt idx="5">
                  <c:v>-15゜</c:v>
                </c:pt>
                <c:pt idx="6">
                  <c:v>0゜</c:v>
                </c:pt>
                <c:pt idx="7">
                  <c:v>15゜</c:v>
                </c:pt>
                <c:pt idx="8">
                  <c:v>30゜</c:v>
                </c:pt>
                <c:pt idx="9">
                  <c:v>45゜</c:v>
                </c:pt>
                <c:pt idx="10">
                  <c:v>60゜</c:v>
                </c:pt>
                <c:pt idx="11">
                  <c:v>75゜</c:v>
                </c:pt>
                <c:pt idx="12">
                  <c:v>90゜</c:v>
                </c:pt>
              </c:strCache>
            </c:strRef>
          </c:cat>
          <c:val>
            <c:numRef>
              <c:f>[label_CASIA.xlsx]工作表1!$B$1:$B$13</c:f>
              <c:numCache>
                <c:formatCode>General</c:formatCode>
                <c:ptCount val="13"/>
                <c:pt idx="0">
                  <c:v>0</c:v>
                </c:pt>
                <c:pt idx="1">
                  <c:v>40</c:v>
                </c:pt>
                <c:pt idx="2">
                  <c:v>4522</c:v>
                </c:pt>
                <c:pt idx="3">
                  <c:v>12334</c:v>
                </c:pt>
                <c:pt idx="4">
                  <c:v>28464</c:v>
                </c:pt>
                <c:pt idx="5">
                  <c:v>70522</c:v>
                </c:pt>
                <c:pt idx="6">
                  <c:v>156728</c:v>
                </c:pt>
                <c:pt idx="7">
                  <c:v>65934</c:v>
                </c:pt>
                <c:pt idx="8">
                  <c:v>26476</c:v>
                </c:pt>
                <c:pt idx="9">
                  <c:v>14082</c:v>
                </c:pt>
                <c:pt idx="10">
                  <c:v>5026</c:v>
                </c:pt>
                <c:pt idx="11">
                  <c:v>17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40-4CDB-A160-96110B1A27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13865856"/>
        <c:axId val="1613853376"/>
      </c:barChart>
      <c:catAx>
        <c:axId val="161386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13853376"/>
        <c:crosses val="autoZero"/>
        <c:auto val="1"/>
        <c:lblAlgn val="ctr"/>
        <c:lblOffset val="100"/>
        <c:noMultiLvlLbl val="0"/>
      </c:catAx>
      <c:valAx>
        <c:axId val="161385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1386585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工作表1!$A$2:$A$14</c:f>
              <c:strCache>
                <c:ptCount val="13"/>
                <c:pt idx="0">
                  <c:v>-90゜</c:v>
                </c:pt>
                <c:pt idx="1">
                  <c:v>-75゜</c:v>
                </c:pt>
                <c:pt idx="2">
                  <c:v>-60゜</c:v>
                </c:pt>
                <c:pt idx="3">
                  <c:v>-45゜</c:v>
                </c:pt>
                <c:pt idx="4">
                  <c:v>-30゜</c:v>
                </c:pt>
                <c:pt idx="5">
                  <c:v>-15゜</c:v>
                </c:pt>
                <c:pt idx="6">
                  <c:v>0゜</c:v>
                </c:pt>
                <c:pt idx="7">
                  <c:v>15゜</c:v>
                </c:pt>
                <c:pt idx="8">
                  <c:v>30゜</c:v>
                </c:pt>
                <c:pt idx="9">
                  <c:v>45゜</c:v>
                </c:pt>
                <c:pt idx="10">
                  <c:v>60゜</c:v>
                </c:pt>
                <c:pt idx="11">
                  <c:v>75゜</c:v>
                </c:pt>
                <c:pt idx="12">
                  <c:v>90゜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0</c:v>
                </c:pt>
                <c:pt idx="1">
                  <c:v>40</c:v>
                </c:pt>
                <c:pt idx="2">
                  <c:v>4522</c:v>
                </c:pt>
                <c:pt idx="3">
                  <c:v>12334</c:v>
                </c:pt>
                <c:pt idx="4">
                  <c:v>28464</c:v>
                </c:pt>
                <c:pt idx="5">
                  <c:v>70522</c:v>
                </c:pt>
                <c:pt idx="6">
                  <c:v>156728</c:v>
                </c:pt>
                <c:pt idx="7">
                  <c:v>65934</c:v>
                </c:pt>
                <c:pt idx="8">
                  <c:v>26476</c:v>
                </c:pt>
                <c:pt idx="9">
                  <c:v>14082</c:v>
                </c:pt>
                <c:pt idx="10">
                  <c:v>5026</c:v>
                </c:pt>
                <c:pt idx="11">
                  <c:v>17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2-40DD-9C44-C6B507E3E3C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工作表1!$A$2:$A$14</c:f>
              <c:strCache>
                <c:ptCount val="13"/>
                <c:pt idx="0">
                  <c:v>-90゜</c:v>
                </c:pt>
                <c:pt idx="1">
                  <c:v>-75゜</c:v>
                </c:pt>
                <c:pt idx="2">
                  <c:v>-60゜</c:v>
                </c:pt>
                <c:pt idx="3">
                  <c:v>-45゜</c:v>
                </c:pt>
                <c:pt idx="4">
                  <c:v>-30゜</c:v>
                </c:pt>
                <c:pt idx="5">
                  <c:v>-15゜</c:v>
                </c:pt>
                <c:pt idx="6">
                  <c:v>0゜</c:v>
                </c:pt>
                <c:pt idx="7">
                  <c:v>15゜</c:v>
                </c:pt>
                <c:pt idx="8">
                  <c:v>30゜</c:v>
                </c:pt>
                <c:pt idx="9">
                  <c:v>45゜</c:v>
                </c:pt>
                <c:pt idx="10">
                  <c:v>60゜</c:v>
                </c:pt>
                <c:pt idx="11">
                  <c:v>75゜</c:v>
                </c:pt>
                <c:pt idx="12">
                  <c:v>90゜</c:v>
                </c:pt>
              </c:strCache>
            </c:strRef>
          </c:cat>
          <c:val>
            <c:numRef>
              <c:f>工作表1!$K$2:$K$14</c:f>
              <c:numCache>
                <c:formatCode>General</c:formatCode>
                <c:ptCount val="13"/>
                <c:pt idx="0">
                  <c:v>8018</c:v>
                </c:pt>
                <c:pt idx="1">
                  <c:v>23391</c:v>
                </c:pt>
                <c:pt idx="2">
                  <c:v>37995</c:v>
                </c:pt>
                <c:pt idx="3">
                  <c:v>18164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20846</c:v>
                </c:pt>
                <c:pt idx="10">
                  <c:v>43173</c:v>
                </c:pt>
                <c:pt idx="11">
                  <c:v>26355</c:v>
                </c:pt>
                <c:pt idx="12">
                  <c:v>8939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42-40DD-9C44-C6B507E3E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151952"/>
        <c:axId val="112157776"/>
      </c:barChart>
      <c:catAx>
        <c:axId val="112151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157776"/>
        <c:crosses val="autoZero"/>
        <c:auto val="1"/>
        <c:lblAlgn val="ctr"/>
        <c:lblOffset val="100"/>
        <c:noMultiLvlLbl val="0"/>
      </c:catAx>
      <c:valAx>
        <c:axId val="11215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15195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422CF-0D80-45B7-804E-B558B97AB2E8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8C390-5DFC-4387-A3E4-66C093589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7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87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69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1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30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3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08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49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29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37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5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48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7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65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283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43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966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77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包图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70A63-E7C7-4B53-A212-9F97EC6A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88C729-B8A5-4B8D-BA6D-5AE061BB0DB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93A1E2-1538-4285-94F6-570757C3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9CD98-4736-4B92-A87F-4633658D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滑雪, 雪花&#10;&#10;已生成高可信度的说明">
            <a:extLst>
              <a:ext uri="{FF2B5EF4-FFF2-40B4-BE49-F238E27FC236}">
                <a16:creationId xmlns:a16="http://schemas.microsoft.com/office/drawing/2014/main" id="{0FD4CB60-A5AF-4F54-ABCC-86EE0F7FF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25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g"/><Relationship Id="rId3" Type="http://schemas.openxmlformats.org/officeDocument/2006/relationships/image" Target="../media/image5.png"/><Relationship Id="rId7" Type="http://schemas.openxmlformats.org/officeDocument/2006/relationships/image" Target="../media/image75.jpeg"/><Relationship Id="rId12" Type="http://schemas.openxmlformats.org/officeDocument/2006/relationships/image" Target="../media/image8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g"/><Relationship Id="rId5" Type="http://schemas.openxmlformats.org/officeDocument/2006/relationships/image" Target="../media/image73.jpeg"/><Relationship Id="rId10" Type="http://schemas.openxmlformats.org/officeDocument/2006/relationships/image" Target="../media/image78.jpg"/><Relationship Id="rId4" Type="http://schemas.openxmlformats.org/officeDocument/2006/relationships/image" Target="../media/image9.png"/><Relationship Id="rId9" Type="http://schemas.openxmlformats.org/officeDocument/2006/relationships/image" Target="../media/image77.jpeg"/><Relationship Id="rId14" Type="http://schemas.openxmlformats.org/officeDocument/2006/relationships/image" Target="../media/image8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jpg"/><Relationship Id="rId18" Type="http://schemas.openxmlformats.org/officeDocument/2006/relationships/image" Target="../media/image30.jpg"/><Relationship Id="rId26" Type="http://schemas.openxmlformats.org/officeDocument/2006/relationships/image" Target="../media/image38.jpg"/><Relationship Id="rId39" Type="http://schemas.openxmlformats.org/officeDocument/2006/relationships/image" Target="../media/image51.jpg"/><Relationship Id="rId21" Type="http://schemas.openxmlformats.org/officeDocument/2006/relationships/image" Target="../media/image33.jpg"/><Relationship Id="rId34" Type="http://schemas.openxmlformats.org/officeDocument/2006/relationships/image" Target="../media/image46.jpg"/><Relationship Id="rId42" Type="http://schemas.openxmlformats.org/officeDocument/2006/relationships/image" Target="../media/image54.jpg"/><Relationship Id="rId47" Type="http://schemas.openxmlformats.org/officeDocument/2006/relationships/image" Target="../media/image59.jpg"/><Relationship Id="rId50" Type="http://schemas.openxmlformats.org/officeDocument/2006/relationships/image" Target="../media/image62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jpg"/><Relationship Id="rId29" Type="http://schemas.openxmlformats.org/officeDocument/2006/relationships/image" Target="../media/image41.jpg"/><Relationship Id="rId11" Type="http://schemas.openxmlformats.org/officeDocument/2006/relationships/image" Target="../media/image23.jpg"/><Relationship Id="rId24" Type="http://schemas.openxmlformats.org/officeDocument/2006/relationships/image" Target="../media/image36.jpg"/><Relationship Id="rId32" Type="http://schemas.openxmlformats.org/officeDocument/2006/relationships/image" Target="../media/image44.jpg"/><Relationship Id="rId37" Type="http://schemas.openxmlformats.org/officeDocument/2006/relationships/image" Target="../media/image49.jpg"/><Relationship Id="rId40" Type="http://schemas.openxmlformats.org/officeDocument/2006/relationships/image" Target="../media/image52.jpg"/><Relationship Id="rId45" Type="http://schemas.openxmlformats.org/officeDocument/2006/relationships/image" Target="../media/image57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36" Type="http://schemas.openxmlformats.org/officeDocument/2006/relationships/image" Target="../media/image48.jpg"/><Relationship Id="rId49" Type="http://schemas.openxmlformats.org/officeDocument/2006/relationships/image" Target="../media/image61.jpg"/><Relationship Id="rId10" Type="http://schemas.openxmlformats.org/officeDocument/2006/relationships/image" Target="../media/image22.jpg"/><Relationship Id="rId19" Type="http://schemas.openxmlformats.org/officeDocument/2006/relationships/image" Target="../media/image31.jpg"/><Relationship Id="rId31" Type="http://schemas.openxmlformats.org/officeDocument/2006/relationships/image" Target="../media/image43.jpg"/><Relationship Id="rId44" Type="http://schemas.openxmlformats.org/officeDocument/2006/relationships/image" Target="../media/image56.jpg"/><Relationship Id="rId52" Type="http://schemas.openxmlformats.org/officeDocument/2006/relationships/image" Target="../media/image64.jpg"/><Relationship Id="rId4" Type="http://schemas.openxmlformats.org/officeDocument/2006/relationships/image" Target="../media/image9.png"/><Relationship Id="rId9" Type="http://schemas.openxmlformats.org/officeDocument/2006/relationships/image" Target="../media/image21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Relationship Id="rId27" Type="http://schemas.openxmlformats.org/officeDocument/2006/relationships/image" Target="../media/image39.jpg"/><Relationship Id="rId30" Type="http://schemas.openxmlformats.org/officeDocument/2006/relationships/image" Target="../media/image42.jpg"/><Relationship Id="rId35" Type="http://schemas.openxmlformats.org/officeDocument/2006/relationships/image" Target="../media/image47.jpg"/><Relationship Id="rId43" Type="http://schemas.openxmlformats.org/officeDocument/2006/relationships/image" Target="../media/image55.jpg"/><Relationship Id="rId48" Type="http://schemas.openxmlformats.org/officeDocument/2006/relationships/image" Target="../media/image60.jpg"/><Relationship Id="rId8" Type="http://schemas.openxmlformats.org/officeDocument/2006/relationships/image" Target="../media/image20.jpg"/><Relationship Id="rId51" Type="http://schemas.openxmlformats.org/officeDocument/2006/relationships/image" Target="../media/image63.jpg"/><Relationship Id="rId3" Type="http://schemas.openxmlformats.org/officeDocument/2006/relationships/image" Target="../media/image5.pn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5" Type="http://schemas.openxmlformats.org/officeDocument/2006/relationships/image" Target="../media/image37.jpg"/><Relationship Id="rId33" Type="http://schemas.openxmlformats.org/officeDocument/2006/relationships/image" Target="../media/image45.jpg"/><Relationship Id="rId38" Type="http://schemas.openxmlformats.org/officeDocument/2006/relationships/image" Target="../media/image50.jpg"/><Relationship Id="rId46" Type="http://schemas.openxmlformats.org/officeDocument/2006/relationships/image" Target="../media/image58.jpg"/><Relationship Id="rId20" Type="http://schemas.openxmlformats.org/officeDocument/2006/relationships/image" Target="../media/image32.jpg"/><Relationship Id="rId41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3D5746-74EA-4D48-9319-918521DD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7" r="31184" b="21840"/>
          <a:stretch/>
        </p:blipFill>
        <p:spPr>
          <a:xfrm>
            <a:off x="373599" y="1637140"/>
            <a:ext cx="4393603" cy="320720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ED0F10C-7497-4968-8B89-9C39A49E9B85}"/>
              </a:ext>
            </a:extLst>
          </p:cNvPr>
          <p:cNvSpPr txBox="1"/>
          <p:nvPr/>
        </p:nvSpPr>
        <p:spPr>
          <a:xfrm>
            <a:off x="5250647" y="2657193"/>
            <a:ext cx="63846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Computer Recognize Your Face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CEE4C9-BE9C-4A0E-9FA3-DA9FF0299B58}"/>
              </a:ext>
            </a:extLst>
          </p:cNvPr>
          <p:cNvSpPr txBox="1"/>
          <p:nvPr/>
        </p:nvSpPr>
        <p:spPr>
          <a:xfrm>
            <a:off x="5352803" y="3290102"/>
            <a:ext cx="4393603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 defTabSz="914400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Industrial Applications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544D83-58C1-4E7C-B1C2-EE2FD4B93847}"/>
              </a:ext>
            </a:extLst>
          </p:cNvPr>
          <p:cNvSpPr/>
          <p:nvPr/>
        </p:nvSpPr>
        <p:spPr>
          <a:xfrm>
            <a:off x="8284464" y="3755067"/>
            <a:ext cx="2841973" cy="316802"/>
          </a:xfrm>
          <a:prstGeom prst="rect">
            <a:avLst/>
          </a:prstGeom>
          <a:solidFill>
            <a:srgbClr val="115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</a:rPr>
              <a:t>吳泓毅 </a:t>
            </a:r>
            <a:r>
              <a:rPr lang="en-US" altLang="zh-CN" sz="1600" b="1" dirty="0">
                <a:solidFill>
                  <a:prstClr val="white"/>
                </a:solidFill>
                <a:latin typeface="Century Gothic" panose="020B0502020202020204" pitchFamily="34" charset="0"/>
              </a:rPr>
              <a:t>Hung-Yi Wu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D438A8-09F9-40B9-978A-FE5DD47EC912}"/>
              </a:ext>
            </a:extLst>
          </p:cNvPr>
          <p:cNvSpPr/>
          <p:nvPr/>
        </p:nvSpPr>
        <p:spPr>
          <a:xfrm>
            <a:off x="5352803" y="4168136"/>
            <a:ext cx="7253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台灣科技大學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23CEB5-073A-4753-A87B-00003BD18E7B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18018C-8C36-4384-93B5-75D7D76CB45B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CB7924-F462-4143-9250-815364083204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0CA3EC-4688-4A59-B5E0-8B8F9F548FC5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AB8EFB4-7346-4C2E-9699-945F28A90154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9B390F-CFB4-48B5-940C-71D36E32927B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21ACD72-9D50-4799-B9C1-85D6C056D038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307884AE-B85D-4775-9774-DCF9A6DC34AB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56EDB8F-C627-4934-81CF-7120174348B3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B680386-E971-4C48-9236-7722E3F401C6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5112039-02DE-453A-91D0-09B4CF77D8CE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AC09BC5-666C-43B7-A059-B34F1D596C54}"/>
              </a:ext>
            </a:extLst>
          </p:cNvPr>
          <p:cNvGrpSpPr/>
          <p:nvPr/>
        </p:nvGrpSpPr>
        <p:grpSpPr>
          <a:xfrm>
            <a:off x="0" y="0"/>
            <a:ext cx="12192000" cy="228600"/>
            <a:chOff x="0" y="6629400"/>
            <a:chExt cx="12192000" cy="22860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BBEBE33-73B4-4F6A-BA7B-1D5B9F2E2E26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A6E7052-8BAE-4373-91D6-0FAA1570FBC0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ADD60A8-3C8E-4BB6-A413-F849D4910899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1D87B47-2AAB-42A6-8FFF-97DDFEFCAC7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EE3386-ABDA-40F3-9F01-42A045B35182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0E65833-AEF6-4095-9576-2053EF4E0FE7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261ADD6-A5A0-401F-B735-757092854532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D363411-C167-4A03-8A26-C937E69B58F7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D1C6557-4A71-4130-BBA7-B8077B3119D5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99ACF3-7254-4D28-A421-7FAF5CEA3801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67C098A8-B543-4517-B0F3-7F1DD769AB09}"/>
              </a:ext>
            </a:extLst>
          </p:cNvPr>
          <p:cNvSpPr/>
          <p:nvPr/>
        </p:nvSpPr>
        <p:spPr>
          <a:xfrm>
            <a:off x="5352803" y="3755067"/>
            <a:ext cx="2841973" cy="316802"/>
          </a:xfrm>
          <a:prstGeom prst="rect">
            <a:avLst/>
          </a:prstGeom>
          <a:solidFill>
            <a:srgbClr val="115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Century Gothic" panose="020B0502020202020204" pitchFamily="34" charset="0"/>
              </a:rPr>
              <a:t>張閔翔 </a:t>
            </a:r>
            <a:r>
              <a:rPr lang="en-US" altLang="zh-CN" sz="1600" b="1" dirty="0">
                <a:solidFill>
                  <a:prstClr val="white"/>
                </a:solidFill>
                <a:latin typeface="Century Gothic" panose="020B0502020202020204" pitchFamily="34" charset="0"/>
              </a:rPr>
              <a:t>Min-Hsiang Chang</a:t>
            </a:r>
            <a:endParaRPr lang="zh-CN" altLang="en-US" sz="16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9E1F9F6D-87F4-4EA1-B3EE-FFBC3F98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38" y="2473185"/>
            <a:ext cx="1428750" cy="14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25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252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Loss function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50A3B568-DE6C-4671-A958-52216D288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75" y="2057745"/>
            <a:ext cx="4370947" cy="868335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120867DC-EF96-48CF-89DF-36ABE50DEC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582" b="9036"/>
          <a:stretch/>
        </p:blipFill>
        <p:spPr>
          <a:xfrm>
            <a:off x="854676" y="3394807"/>
            <a:ext cx="2135417" cy="68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50B2ED7-4332-4CBD-A522-90EACC176A00}"/>
                  </a:ext>
                </a:extLst>
              </p:cNvPr>
              <p:cNvSpPr txBox="1"/>
              <p:nvPr/>
            </p:nvSpPr>
            <p:spPr>
              <a:xfrm>
                <a:off x="3535680" y="3208815"/>
                <a:ext cx="1689942" cy="258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6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1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:Probability,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16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TW" sz="21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:weight,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6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16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TW" sz="21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6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16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16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TW" sz="21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endParaRPr lang="zh-TW" altLang="en-US" sz="216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16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50B2ED7-4332-4CBD-A522-90EACC17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680" y="3208815"/>
                <a:ext cx="1689942" cy="2583208"/>
              </a:xfrm>
              <a:prstGeom prst="rect">
                <a:avLst/>
              </a:prstGeom>
              <a:blipFill>
                <a:blip r:embed="rId7"/>
                <a:stretch>
                  <a:fillRect l="-1805" r="-86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0D96CD95-B583-42B3-869E-93902C0DC22A}"/>
              </a:ext>
            </a:extLst>
          </p:cNvPr>
          <p:cNvSpPr txBox="1"/>
          <p:nvPr/>
        </p:nvSpPr>
        <p:spPr>
          <a:xfrm>
            <a:off x="787791" y="1552533"/>
            <a:ext cx="302220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function:</a:t>
            </a:r>
            <a:endParaRPr lang="zh-TW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7" name="圖片 136">
            <a:extLst>
              <a:ext uri="{FF2B5EF4-FFF2-40B4-BE49-F238E27FC236}">
                <a16:creationId xmlns:a16="http://schemas.microsoft.com/office/drawing/2014/main" id="{3E828774-6FE5-4BCB-A1B7-FE1C17BFE4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19" b="9036"/>
          <a:stretch/>
        </p:blipFill>
        <p:spPr>
          <a:xfrm>
            <a:off x="854675" y="4616964"/>
            <a:ext cx="2464937" cy="688503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33C1A5B1-4C66-47DC-BCE4-25C64576C62C}"/>
              </a:ext>
            </a:extLst>
          </p:cNvPr>
          <p:cNvGrpSpPr/>
          <p:nvPr/>
        </p:nvGrpSpPr>
        <p:grpSpPr>
          <a:xfrm>
            <a:off x="6710339" y="1560948"/>
            <a:ext cx="4626985" cy="4231075"/>
            <a:chOff x="6410587" y="1565818"/>
            <a:chExt cx="4838938" cy="4345047"/>
          </a:xfrm>
        </p:grpSpPr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038D6281-3161-4874-90C6-20D4CE0F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0587" y="1565818"/>
              <a:ext cx="4838938" cy="2173240"/>
            </a:xfrm>
            <a:prstGeom prst="rect">
              <a:avLst/>
            </a:prstGeom>
          </p:spPr>
        </p:pic>
        <p:pic>
          <p:nvPicPr>
            <p:cNvPr id="139" name="圖片 138">
              <a:extLst>
                <a:ext uri="{FF2B5EF4-FFF2-40B4-BE49-F238E27FC236}">
                  <a16:creationId xmlns:a16="http://schemas.microsoft.com/office/drawing/2014/main" id="{B623753E-E93F-4978-9E9B-793ABCE4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10587" y="3739058"/>
              <a:ext cx="4838938" cy="217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398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252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Loss function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0D96CD95-B583-42B3-869E-93902C0DC22A}"/>
              </a:ext>
            </a:extLst>
          </p:cNvPr>
          <p:cNvSpPr txBox="1"/>
          <p:nvPr/>
        </p:nvSpPr>
        <p:spPr>
          <a:xfrm>
            <a:off x="787792" y="1552533"/>
            <a:ext cx="507560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 normalize and mapping to a unit sphere.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||W||=1, b=0, and include angle.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216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: 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8E42B2D-D15B-4213-BD0D-05F3AA8E1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91" y="3170766"/>
            <a:ext cx="5075604" cy="297299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0CBAA9A-3A4C-4721-899C-09B9640AB5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613" r="28831"/>
          <a:stretch/>
        </p:blipFill>
        <p:spPr>
          <a:xfrm>
            <a:off x="6420145" y="4055402"/>
            <a:ext cx="5017941" cy="217979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428896D-53EC-4FFE-8AAF-255F2B9F06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397"/>
          <a:stretch/>
        </p:blipFill>
        <p:spPr>
          <a:xfrm>
            <a:off x="6096000" y="3191359"/>
            <a:ext cx="5666232" cy="77260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9DE79E6-0A39-428E-B78C-291D5A62F817}"/>
              </a:ext>
            </a:extLst>
          </p:cNvPr>
          <p:cNvSpPr txBox="1"/>
          <p:nvPr/>
        </p:nvSpPr>
        <p:spPr>
          <a:xfrm>
            <a:off x="6096000" y="1526611"/>
            <a:ext cx="5075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this basis, include angular margin (use </a:t>
            </a:r>
            <a:r>
              <a:rPr lang="en-US" altLang="zh-TW" sz="216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it).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loss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843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911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Test (Verification)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8" r="1024" b="428"/>
          <a:stretch/>
        </p:blipFill>
        <p:spPr>
          <a:xfrm>
            <a:off x="1134025" y="2182910"/>
            <a:ext cx="9923950" cy="3042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30532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524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400" b="1" dirty="0" smtClean="0">
                <a:solidFill>
                  <a:srgbClr val="142938"/>
                </a:solidFill>
                <a:latin typeface="微软雅黑"/>
              </a:rPr>
              <a:t>Result(</a:t>
            </a:r>
            <a:r>
              <a:rPr lang="en-US" altLang="zh-TW" sz="2400" b="1" dirty="0" err="1" smtClean="0">
                <a:solidFill>
                  <a:srgbClr val="142938"/>
                </a:solidFill>
                <a:latin typeface="微软雅黑"/>
              </a:rPr>
              <a:t>CFP_ori</a:t>
            </a:r>
            <a:r>
              <a:rPr lang="en-US" altLang="zh-TW" sz="2400" b="1" dirty="0" smtClean="0">
                <a:solidFill>
                  <a:srgbClr val="142938"/>
                </a:solidFill>
                <a:latin typeface="微软雅黑"/>
              </a:rPr>
              <a:t>)</a:t>
            </a:r>
            <a:endParaRPr lang="en-US" altLang="zh-CN" sz="2400" b="1" dirty="0">
              <a:solidFill>
                <a:srgbClr val="142938"/>
              </a:solidFill>
              <a:latin typeface="微软雅黑"/>
            </a:endParaRP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00143"/>
              </p:ext>
            </p:extLst>
          </p:nvPr>
        </p:nvGraphicFramePr>
        <p:xfrm>
          <a:off x="1709585" y="2135500"/>
          <a:ext cx="877283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347">
                  <a:extLst>
                    <a:ext uri="{9D8B030D-6E8A-4147-A177-3AD203B41FA5}">
                      <a16:colId xmlns:a16="http://schemas.microsoft.com/office/drawing/2014/main" val="2825251941"/>
                    </a:ext>
                  </a:extLst>
                </a:gridCol>
                <a:gridCol w="2690948">
                  <a:extLst>
                    <a:ext uri="{9D8B030D-6E8A-4147-A177-3AD203B41FA5}">
                      <a16:colId xmlns:a16="http://schemas.microsoft.com/office/drawing/2014/main" val="2488994654"/>
                    </a:ext>
                  </a:extLst>
                </a:gridCol>
                <a:gridCol w="2679536">
                  <a:extLst>
                    <a:ext uri="{9D8B030D-6E8A-4147-A177-3AD203B41FA5}">
                      <a16:colId xmlns:a16="http://schemas.microsoft.com/office/drawing/2014/main" val="3276438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CFP-database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Frontal to Frontal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Frontal to Profile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89.76%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80.68%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64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Augmentation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92.3%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88.22%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96.1%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89.81%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Ori(sphere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86.2%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3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1(sphere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95.2%.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1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2(sphere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97.8%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94.7%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3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0436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4137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400" b="1" dirty="0" smtClean="0">
                <a:solidFill>
                  <a:srgbClr val="142938"/>
                </a:solidFill>
                <a:latin typeface="微软雅黑"/>
              </a:rPr>
              <a:t>Result(CFP with our data)</a:t>
            </a:r>
            <a:endParaRPr lang="en-US" altLang="zh-CN" sz="2400" b="1" dirty="0">
              <a:solidFill>
                <a:srgbClr val="142938"/>
              </a:solidFill>
              <a:latin typeface="微软雅黑"/>
            </a:endParaRP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687651"/>
              </p:ext>
            </p:extLst>
          </p:nvPr>
        </p:nvGraphicFramePr>
        <p:xfrm>
          <a:off x="1709585" y="2135500"/>
          <a:ext cx="877283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347">
                  <a:extLst>
                    <a:ext uri="{9D8B030D-6E8A-4147-A177-3AD203B41FA5}">
                      <a16:colId xmlns:a16="http://schemas.microsoft.com/office/drawing/2014/main" val="2825251941"/>
                    </a:ext>
                  </a:extLst>
                </a:gridCol>
                <a:gridCol w="2690948">
                  <a:extLst>
                    <a:ext uri="{9D8B030D-6E8A-4147-A177-3AD203B41FA5}">
                      <a16:colId xmlns:a16="http://schemas.microsoft.com/office/drawing/2014/main" val="2488994654"/>
                    </a:ext>
                  </a:extLst>
                </a:gridCol>
                <a:gridCol w="2679536">
                  <a:extLst>
                    <a:ext uri="{9D8B030D-6E8A-4147-A177-3AD203B41FA5}">
                      <a16:colId xmlns:a16="http://schemas.microsoft.com/office/drawing/2014/main" val="3276438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CFP-database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Frontal to Frontal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Frontal to Profile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88.62%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78.32%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64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Augmentation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86.12%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87.26%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Ori(sphere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84.3%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3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1(sphere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93.8%.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1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Augmentation 2(sphere loss)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95.2%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3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929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503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 smtClean="0">
                <a:solidFill>
                  <a:srgbClr val="142938"/>
                </a:solidFill>
                <a:latin typeface="微软雅黑"/>
              </a:rPr>
              <a:t>Result Analysis</a:t>
            </a:r>
            <a:endParaRPr lang="en-US" altLang="zh-CN" sz="2400" b="1" dirty="0">
              <a:solidFill>
                <a:srgbClr val="142938"/>
              </a:solidFill>
              <a:latin typeface="微软雅黑"/>
            </a:endParaRP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群組 129"/>
          <p:cNvGrpSpPr/>
          <p:nvPr/>
        </p:nvGrpSpPr>
        <p:grpSpPr>
          <a:xfrm>
            <a:off x="2585951" y="1417782"/>
            <a:ext cx="7438311" cy="4845177"/>
            <a:chOff x="736063" y="1453295"/>
            <a:chExt cx="7438311" cy="4845177"/>
          </a:xfrm>
        </p:grpSpPr>
        <p:grpSp>
          <p:nvGrpSpPr>
            <p:cNvPr id="60" name="群組 59"/>
            <p:cNvGrpSpPr/>
            <p:nvPr/>
          </p:nvGrpSpPr>
          <p:grpSpPr>
            <a:xfrm>
              <a:off x="741132" y="1453295"/>
              <a:ext cx="3201648" cy="1107643"/>
              <a:chOff x="-25507" y="1825767"/>
              <a:chExt cx="3201648" cy="1107643"/>
            </a:xfrm>
          </p:grpSpPr>
          <p:grpSp>
            <p:nvGrpSpPr>
              <p:cNvPr id="54" name="群組 53"/>
              <p:cNvGrpSpPr/>
              <p:nvPr/>
            </p:nvGrpSpPr>
            <p:grpSpPr>
              <a:xfrm>
                <a:off x="-25507" y="1825767"/>
                <a:ext cx="2427269" cy="1080000"/>
                <a:chOff x="572097" y="1417782"/>
                <a:chExt cx="2428556" cy="1080000"/>
              </a:xfrm>
            </p:grpSpPr>
            <p:pic>
              <p:nvPicPr>
                <p:cNvPr id="55" name="圖片 5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097" y="1417782"/>
                  <a:ext cx="800973" cy="1080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57" name="直線接點 56"/>
                <p:cNvCxnSpPr>
                  <a:stCxn id="55" idx="3"/>
                </p:cNvCxnSpPr>
                <p:nvPr/>
              </p:nvCxnSpPr>
              <p:spPr>
                <a:xfrm>
                  <a:off x="1373070" y="1957782"/>
                  <a:ext cx="162758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字方塊 57"/>
                <p:cNvSpPr txBox="1"/>
                <p:nvPr/>
              </p:nvSpPr>
              <p:spPr>
                <a:xfrm>
                  <a:off x="1804804" y="1740918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0.26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59" name="圖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407" y="1853410"/>
                <a:ext cx="776734" cy="108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61" name="群組 60"/>
            <p:cNvGrpSpPr/>
            <p:nvPr/>
          </p:nvGrpSpPr>
          <p:grpSpPr>
            <a:xfrm>
              <a:off x="740886" y="2730031"/>
              <a:ext cx="3202715" cy="1080000"/>
              <a:chOff x="572097" y="1417782"/>
              <a:chExt cx="3202715" cy="1080000"/>
            </a:xfrm>
          </p:grpSpPr>
          <p:pic>
            <p:nvPicPr>
              <p:cNvPr id="62" name="圖片 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97" y="1417782"/>
                <a:ext cx="800973" cy="108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53" y="1417782"/>
                <a:ext cx="774159" cy="108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64" name="直線接點 63"/>
              <p:cNvCxnSpPr>
                <a:stCxn id="62" idx="3"/>
                <a:endCxn id="63" idx="1"/>
              </p:cNvCxnSpPr>
              <p:nvPr/>
            </p:nvCxnSpPr>
            <p:spPr>
              <a:xfrm>
                <a:off x="1373070" y="1957782"/>
                <a:ext cx="1627583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字方塊 64"/>
              <p:cNvSpPr txBox="1"/>
              <p:nvPr/>
            </p:nvSpPr>
            <p:spPr>
              <a:xfrm>
                <a:off x="1804804" y="1740918"/>
                <a:ext cx="784189" cy="461665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0.48</a:t>
                </a:r>
                <a:endParaRPr lang="zh-TW" altLang="en-US" sz="2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67" name="群組 66"/>
            <p:cNvGrpSpPr/>
            <p:nvPr/>
          </p:nvGrpSpPr>
          <p:grpSpPr>
            <a:xfrm>
              <a:off x="740886" y="3986121"/>
              <a:ext cx="3220258" cy="1080000"/>
              <a:chOff x="794484" y="1443742"/>
              <a:chExt cx="3220258" cy="1080000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794484" y="1443742"/>
                <a:ext cx="2428556" cy="1080000"/>
                <a:chOff x="572097" y="1417782"/>
                <a:chExt cx="2428556" cy="10800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097" y="1417782"/>
                  <a:ext cx="800973" cy="1080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19" name="直線接點 18"/>
                <p:cNvCxnSpPr>
                  <a:stCxn id="3" idx="3"/>
                </p:cNvCxnSpPr>
                <p:nvPr/>
              </p:nvCxnSpPr>
              <p:spPr>
                <a:xfrm>
                  <a:off x="1373070" y="1957782"/>
                  <a:ext cx="162758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1804804" y="1740918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solidFill>
                        <a:srgbClr val="FF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0.35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66" name="圖片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7242" y="1443742"/>
                <a:ext cx="787500" cy="108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75" name="群組 74"/>
            <p:cNvGrpSpPr/>
            <p:nvPr/>
          </p:nvGrpSpPr>
          <p:grpSpPr>
            <a:xfrm>
              <a:off x="736063" y="5218472"/>
              <a:ext cx="3225081" cy="1080000"/>
              <a:chOff x="1005917" y="1875999"/>
              <a:chExt cx="3225081" cy="1080000"/>
            </a:xfrm>
          </p:grpSpPr>
          <p:grpSp>
            <p:nvGrpSpPr>
              <p:cNvPr id="69" name="群組 68"/>
              <p:cNvGrpSpPr/>
              <p:nvPr/>
            </p:nvGrpSpPr>
            <p:grpSpPr>
              <a:xfrm>
                <a:off x="1005917" y="1875999"/>
                <a:ext cx="2428556" cy="1080000"/>
                <a:chOff x="572097" y="1417782"/>
                <a:chExt cx="2428556" cy="1080000"/>
              </a:xfrm>
            </p:grpSpPr>
            <p:pic>
              <p:nvPicPr>
                <p:cNvPr id="71" name="圖片 7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097" y="1417782"/>
                  <a:ext cx="800973" cy="1080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72" name="直線接點 71"/>
                <p:cNvCxnSpPr>
                  <a:stCxn id="71" idx="3"/>
                </p:cNvCxnSpPr>
                <p:nvPr/>
              </p:nvCxnSpPr>
              <p:spPr>
                <a:xfrm>
                  <a:off x="1373070" y="1957782"/>
                  <a:ext cx="162758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文字方塊 72"/>
                <p:cNvSpPr txBox="1"/>
                <p:nvPr/>
              </p:nvSpPr>
              <p:spPr>
                <a:xfrm>
                  <a:off x="1804804" y="1740918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solidFill>
                        <a:srgbClr val="FF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0.42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8431" y="1875999"/>
                <a:ext cx="782567" cy="1080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106" name="群組 105"/>
            <p:cNvGrpSpPr/>
            <p:nvPr/>
          </p:nvGrpSpPr>
          <p:grpSpPr>
            <a:xfrm>
              <a:off x="4824195" y="2796363"/>
              <a:ext cx="3350179" cy="959389"/>
              <a:chOff x="8382000" y="2717219"/>
              <a:chExt cx="3350179" cy="959389"/>
            </a:xfrm>
          </p:grpSpPr>
          <p:pic>
            <p:nvPicPr>
              <p:cNvPr id="107" name="圖片 10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0" y="2724108"/>
                <a:ext cx="952500" cy="9525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08" name="圖片 10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679" y="2717219"/>
                <a:ext cx="952500" cy="9525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109" name="直線接點 108"/>
              <p:cNvCxnSpPr>
                <a:stCxn id="107" idx="3"/>
                <a:endCxn id="108" idx="1"/>
              </p:cNvCxnSpPr>
              <p:nvPr/>
            </p:nvCxnSpPr>
            <p:spPr>
              <a:xfrm flipV="1">
                <a:off x="9334500" y="3193469"/>
                <a:ext cx="1445179" cy="688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文字方塊 109"/>
              <p:cNvSpPr txBox="1"/>
              <p:nvPr/>
            </p:nvSpPr>
            <p:spPr>
              <a:xfrm>
                <a:off x="9674702" y="2962636"/>
                <a:ext cx="784189" cy="461665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0.29</a:t>
                </a:r>
                <a:endParaRPr lang="zh-TW" altLang="en-US" sz="2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112" name="群組 111"/>
            <p:cNvGrpSpPr/>
            <p:nvPr/>
          </p:nvGrpSpPr>
          <p:grpSpPr>
            <a:xfrm>
              <a:off x="4814490" y="1544688"/>
              <a:ext cx="3359883" cy="952500"/>
              <a:chOff x="8442648" y="2679472"/>
              <a:chExt cx="3359883" cy="952500"/>
            </a:xfrm>
          </p:grpSpPr>
          <p:grpSp>
            <p:nvGrpSpPr>
              <p:cNvPr id="105" name="群組 104"/>
              <p:cNvGrpSpPr/>
              <p:nvPr/>
            </p:nvGrpSpPr>
            <p:grpSpPr>
              <a:xfrm>
                <a:off x="8442648" y="2679472"/>
                <a:ext cx="2397679" cy="952500"/>
                <a:chOff x="8382000" y="2724108"/>
                <a:chExt cx="2397679" cy="952500"/>
              </a:xfrm>
            </p:grpSpPr>
            <p:pic>
              <p:nvPicPr>
                <p:cNvPr id="99" name="圖片 98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0" y="2724108"/>
                  <a:ext cx="952500" cy="9525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101" name="直線接點 100"/>
                <p:cNvCxnSpPr>
                  <a:stCxn id="99" idx="3"/>
                </p:cNvCxnSpPr>
                <p:nvPr/>
              </p:nvCxnSpPr>
              <p:spPr>
                <a:xfrm flipV="1">
                  <a:off x="9334500" y="3193469"/>
                  <a:ext cx="1445179" cy="6889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文字方塊 103"/>
                <p:cNvSpPr txBox="1"/>
                <p:nvPr/>
              </p:nvSpPr>
              <p:spPr>
                <a:xfrm>
                  <a:off x="9674702" y="2962636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0.21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111" name="圖片 1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0031" y="2679472"/>
                <a:ext cx="952500" cy="9525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121" name="群組 120"/>
            <p:cNvGrpSpPr/>
            <p:nvPr/>
          </p:nvGrpSpPr>
          <p:grpSpPr>
            <a:xfrm>
              <a:off x="4814490" y="4040239"/>
              <a:ext cx="3350178" cy="967188"/>
              <a:chOff x="8442648" y="3889068"/>
              <a:chExt cx="3350178" cy="967188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8442648" y="3889068"/>
                <a:ext cx="2397679" cy="952500"/>
                <a:chOff x="8382000" y="2724108"/>
                <a:chExt cx="2397679" cy="952500"/>
              </a:xfrm>
            </p:grpSpPr>
            <p:pic>
              <p:nvPicPr>
                <p:cNvPr id="117" name="圖片 116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0" y="2724108"/>
                  <a:ext cx="952500" cy="9525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118" name="直線接點 117"/>
                <p:cNvCxnSpPr>
                  <a:stCxn id="117" idx="3"/>
                </p:cNvCxnSpPr>
                <p:nvPr/>
              </p:nvCxnSpPr>
              <p:spPr>
                <a:xfrm flipV="1">
                  <a:off x="9334500" y="3193469"/>
                  <a:ext cx="1445179" cy="6889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文字方塊 118"/>
                <p:cNvSpPr txBox="1"/>
                <p:nvPr/>
              </p:nvSpPr>
              <p:spPr>
                <a:xfrm>
                  <a:off x="9674702" y="2962636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0.31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120" name="圖片 119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0326" y="3903756"/>
                <a:ext cx="952500" cy="9525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129" name="群組 128"/>
            <p:cNvGrpSpPr/>
            <p:nvPr/>
          </p:nvGrpSpPr>
          <p:grpSpPr>
            <a:xfrm>
              <a:off x="4824194" y="5268453"/>
              <a:ext cx="3350179" cy="959390"/>
              <a:chOff x="8442647" y="5164384"/>
              <a:chExt cx="3350179" cy="959390"/>
            </a:xfrm>
          </p:grpSpPr>
          <p:grpSp>
            <p:nvGrpSpPr>
              <p:cNvPr id="123" name="群組 122"/>
              <p:cNvGrpSpPr/>
              <p:nvPr/>
            </p:nvGrpSpPr>
            <p:grpSpPr>
              <a:xfrm>
                <a:off x="8442647" y="5171274"/>
                <a:ext cx="2397679" cy="952500"/>
                <a:chOff x="8382000" y="2724108"/>
                <a:chExt cx="2397679" cy="952500"/>
              </a:xfrm>
            </p:grpSpPr>
            <p:pic>
              <p:nvPicPr>
                <p:cNvPr id="125" name="圖片 124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0" y="2724108"/>
                  <a:ext cx="952500" cy="9525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126" name="直線接點 125"/>
                <p:cNvCxnSpPr>
                  <a:stCxn id="125" idx="3"/>
                </p:cNvCxnSpPr>
                <p:nvPr/>
              </p:nvCxnSpPr>
              <p:spPr>
                <a:xfrm flipV="1">
                  <a:off x="9334500" y="3193469"/>
                  <a:ext cx="1445179" cy="6889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文字方塊 126"/>
                <p:cNvSpPr txBox="1"/>
                <p:nvPr/>
              </p:nvSpPr>
              <p:spPr>
                <a:xfrm>
                  <a:off x="9674702" y="2962636"/>
                  <a:ext cx="784189" cy="46166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0.44</a:t>
                  </a:r>
                  <a:endParaRPr lang="zh-TW" alt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pic>
            <p:nvPicPr>
              <p:cNvPr id="128" name="圖片 12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0326" y="5164384"/>
                <a:ext cx="952500" cy="9525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sp>
        <p:nvSpPr>
          <p:cNvPr id="131" name="矩形 130"/>
          <p:cNvSpPr/>
          <p:nvPr/>
        </p:nvSpPr>
        <p:spPr>
          <a:xfrm>
            <a:off x="5218578" y="970016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Euclidean Distance</a:t>
            </a:r>
            <a:endParaRPr lang="en-US" altLang="zh-TW" sz="1600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323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400" b="1" dirty="0" smtClean="0">
                <a:solidFill>
                  <a:srgbClr val="142938"/>
                </a:solidFill>
                <a:latin typeface="微软雅黑"/>
              </a:rPr>
              <a:t>Conclusion</a:t>
            </a:r>
            <a:endParaRPr lang="en-US" altLang="zh-CN" sz="2400" b="1" dirty="0">
              <a:solidFill>
                <a:srgbClr val="142938"/>
              </a:solidFill>
              <a:latin typeface="微软雅黑"/>
            </a:endParaRP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96CD95-B583-42B3-869E-93902C0DC22A}"/>
              </a:ext>
            </a:extLst>
          </p:cNvPr>
          <p:cNvSpPr txBox="1"/>
          <p:nvPr/>
        </p:nvSpPr>
        <p:spPr>
          <a:xfrm>
            <a:off x="787792" y="1552533"/>
            <a:ext cx="10881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can solve the data imbalance problem and improve our model.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database will decide the domain of the feature.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better loss function can get the discriminative feature.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55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3D5746-74EA-4D48-9319-918521DD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7" r="31184" b="21840"/>
          <a:stretch/>
        </p:blipFill>
        <p:spPr>
          <a:xfrm>
            <a:off x="373599" y="1637140"/>
            <a:ext cx="4393603" cy="320720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A23CEB5-073A-4753-A87B-00003BD18E7B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18018C-8C36-4384-93B5-75D7D76CB45B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CB7924-F462-4143-9250-815364083204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0CA3EC-4688-4A59-B5E0-8B8F9F548FC5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AB8EFB4-7346-4C2E-9699-945F28A90154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9B390F-CFB4-48B5-940C-71D36E32927B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21ACD72-9D50-4799-B9C1-85D6C056D038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307884AE-B85D-4775-9774-DCF9A6DC34AB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56EDB8F-C627-4934-81CF-7120174348B3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B680386-E971-4C48-9236-7722E3F401C6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5112039-02DE-453A-91D0-09B4CF77D8CE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AC09BC5-666C-43B7-A059-B34F1D596C54}"/>
              </a:ext>
            </a:extLst>
          </p:cNvPr>
          <p:cNvGrpSpPr/>
          <p:nvPr/>
        </p:nvGrpSpPr>
        <p:grpSpPr>
          <a:xfrm>
            <a:off x="0" y="0"/>
            <a:ext cx="12192000" cy="228600"/>
            <a:chOff x="0" y="6629400"/>
            <a:chExt cx="12192000" cy="22860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BBEBE33-73B4-4F6A-BA7B-1D5B9F2E2E26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A6E7052-8BAE-4373-91D6-0FAA1570FBC0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ADD60A8-3C8E-4BB6-A413-F849D4910899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1D87B47-2AAB-42A6-8FFF-97DDFEFCAC7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EE3386-ABDA-40F3-9F01-42A045B35182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0E65833-AEF6-4095-9576-2053EF4E0FE7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261ADD6-A5A0-401F-B735-757092854532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D363411-C167-4A03-8A26-C937E69B58F7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D1C6557-4A71-4130-BBA7-B8077B3119D5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99ACF3-7254-4D28-A421-7FAF5CEA3801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9E1F9F6D-87F4-4EA1-B3EE-FFBC3F98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38" y="2473185"/>
            <a:ext cx="1428750" cy="14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80" l="0" r="100000">
                        <a14:foregroundMark x1="22353" y1="5867" x2="22353" y2="5867"/>
                        <a14:foregroundMark x1="25000" y1="6633" x2="25000" y2="6633"/>
                        <a14:backgroundMark x1="77794" y1="86735" x2="77794" y2="86735"/>
                        <a14:backgroundMark x1="80882" y1="84949" x2="80882" y2="84949"/>
                        <a14:backgroundMark x1="36029" y1="88010" x2="36029" y2="88010"/>
                        <a14:backgroundMark x1="62647" y1="88776" x2="62647" y2="88776"/>
                        <a14:backgroundMark x1="54265" y1="88010" x2="54265" y2="88010"/>
                        <a14:backgroundMark x1="18676" y1="1531" x2="18676" y2="1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780" y="1637140"/>
            <a:ext cx="5010592" cy="28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3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4D4247A-591A-42E2-A4EF-22634BC4B8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7" r="9796" b="21840"/>
          <a:stretch/>
        </p:blipFill>
        <p:spPr>
          <a:xfrm>
            <a:off x="149295" y="1637140"/>
            <a:ext cx="6267425" cy="34902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1DFF38-FB70-4CB3-AA97-2FE5B177FF2E}"/>
              </a:ext>
            </a:extLst>
          </p:cNvPr>
          <p:cNvSpPr txBox="1"/>
          <p:nvPr/>
        </p:nvSpPr>
        <p:spPr>
          <a:xfrm>
            <a:off x="1303464" y="2973679"/>
            <a:ext cx="196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142938"/>
                </a:solidFill>
                <a:latin typeface="微软雅黑"/>
                <a:ea typeface="微软雅黑"/>
              </a:rPr>
              <a:t>Outline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5132A5-357E-40B4-BD37-0F32D987421B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DAC3829-BC20-4109-B5B4-B21E6E1D8C95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1FBB147-C474-4336-B9A4-62A086AFA8EB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0BF3406-8938-4313-BB73-D5419B3B32B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A15449B-99F9-4F34-B6B5-E5532A2EAAE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ADCF330-029C-4CD7-B950-C22A6D1A9DA2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EFC43E-4328-4431-B265-ED9560EBCBDF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045A701-2A68-4630-8F90-41D3B0E02779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2EBE739-FB21-4638-89B6-8F15663DE15C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DD86ECC-C201-4797-8FF8-CEB562FF7B84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F33801D-ABF9-4E66-9F22-1152B0B00F1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0" name="矩形 30">
            <a:extLst>
              <a:ext uri="{FF2B5EF4-FFF2-40B4-BE49-F238E27FC236}">
                <a16:creationId xmlns:a16="http://schemas.microsoft.com/office/drawing/2014/main" id="{B95F9AE8-B236-49A0-8BB8-E35ADA85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953" y="1058897"/>
            <a:ext cx="4544911" cy="49412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38607" tIns="69304" rIns="138607" bIns="69304">
            <a:spAutoFit/>
          </a:bodyPr>
          <a:lstStyle/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details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</a:p>
          <a:p>
            <a:pPr marL="800100" lvl="1" indent="-342900" defTabSz="9144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imbalance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</a:t>
            </a:r>
          </a:p>
          <a:p>
            <a:pPr marL="800100" lvl="1" indent="-342900" defTabSz="9144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</a:t>
            </a:r>
          </a:p>
          <a:p>
            <a:pPr marL="800100" lvl="1" indent="-342900" defTabSz="91440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function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185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2D288A7-9B75-4A77-BDE4-4E8E9C931052}"/>
              </a:ext>
            </a:extLst>
          </p:cNvPr>
          <p:cNvSpPr/>
          <p:nvPr/>
        </p:nvSpPr>
        <p:spPr>
          <a:xfrm>
            <a:off x="2958782" y="1647376"/>
            <a:ext cx="8408402" cy="4176464"/>
          </a:xfrm>
          <a:prstGeom prst="rect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前言">
            <a:extLst>
              <a:ext uri="{FF2B5EF4-FFF2-40B4-BE49-F238E27FC236}">
                <a16:creationId xmlns:a16="http://schemas.microsoft.com/office/drawing/2014/main" id="{291F7E85-D267-4633-9F3E-6D14F854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720"/>
            <a:ext cx="4438699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INTRODUCTION</a:t>
            </a:r>
            <a:endParaRPr lang="zh-CN" altLang="en-US" sz="4000" b="1" dirty="0">
              <a:solidFill>
                <a:schemeClr val="accent1"/>
              </a:solidFill>
              <a:sym typeface="Impact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CD5E19-0F11-4A58-88C9-9CAAD439AEC8}"/>
              </a:ext>
            </a:extLst>
          </p:cNvPr>
          <p:cNvSpPr/>
          <p:nvPr/>
        </p:nvSpPr>
        <p:spPr>
          <a:xfrm>
            <a:off x="3904488" y="1914556"/>
            <a:ext cx="7360024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prstClr val="white"/>
                </a:solidFill>
              </a:rPr>
              <a:t>The development of science has made human life more convenient. Delivering heavy and monotonous work to the computer can focus on more meaningful places.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prstClr val="white"/>
                </a:solidFill>
              </a:rPr>
              <a:t>Face recognition is an important part in the surveillance system and is related to the accuracy of the system.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2414E9E-2633-4FF1-8C83-268985AA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376"/>
            <a:ext cx="3904488" cy="4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5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2019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000" b="1" dirty="0">
                <a:solidFill>
                  <a:srgbClr val="142938"/>
                </a:solidFill>
                <a:latin typeface="微软雅黑"/>
              </a:rPr>
              <a:t>Project details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3" name="矩形 30">
            <a:extLst>
              <a:ext uri="{FF2B5EF4-FFF2-40B4-BE49-F238E27FC236}">
                <a16:creationId xmlns:a16="http://schemas.microsoft.com/office/drawing/2014/main" id="{E42FC7FB-42F4-463F-AE36-E9203C968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98" y="1505734"/>
            <a:ext cx="5797741" cy="25221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38607" tIns="69304" rIns="138607" bIns="69304">
            <a:spAutoFit/>
          </a:bodyPr>
          <a:lstStyle/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 : 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1.0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2016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Database :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CASIA-</a:t>
            </a:r>
            <a:r>
              <a:rPr lang="en-US" altLang="zh-CN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WebFace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-PIE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: Resnet-50</a:t>
            </a:r>
          </a:p>
          <a:p>
            <a:pPr marL="28575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914400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BA240DD-4335-43B2-B4BF-C4AF39405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239"/>
          <a:stretch/>
        </p:blipFill>
        <p:spPr>
          <a:xfrm>
            <a:off x="932243" y="3561142"/>
            <a:ext cx="2606290" cy="1817486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3FA3F36-9B9D-478F-9D00-B38580712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62" t="35192" r="15753" b="33618"/>
          <a:stretch/>
        </p:blipFill>
        <p:spPr>
          <a:xfrm>
            <a:off x="932243" y="5615718"/>
            <a:ext cx="2606290" cy="6948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34551C1-6D6D-4C25-A1B1-0074F3228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640" y="3561142"/>
            <a:ext cx="7827242" cy="2842102"/>
          </a:xfrm>
          <a:prstGeom prst="rect">
            <a:avLst/>
          </a:prstGeom>
        </p:spPr>
      </p:pic>
      <p:pic>
        <p:nvPicPr>
          <p:cNvPr id="45" name="Picture 2" descr="ç¸éåç">
            <a:extLst>
              <a:ext uri="{FF2B5EF4-FFF2-40B4-BE49-F238E27FC236}">
                <a16:creationId xmlns:a16="http://schemas.microsoft.com/office/drawing/2014/main" id="{F18F65FC-83F9-4FF8-B5A1-BBF5EBED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72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2D288A7-9B75-4A77-BDE4-4E8E9C931052}"/>
              </a:ext>
            </a:extLst>
          </p:cNvPr>
          <p:cNvSpPr/>
          <p:nvPr/>
        </p:nvSpPr>
        <p:spPr>
          <a:xfrm>
            <a:off x="2958782" y="1647376"/>
            <a:ext cx="8408402" cy="4176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前言">
            <a:extLst>
              <a:ext uri="{FF2B5EF4-FFF2-40B4-BE49-F238E27FC236}">
                <a16:creationId xmlns:a16="http://schemas.microsoft.com/office/drawing/2014/main" id="{291F7E85-D267-4633-9F3E-6D14F854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720"/>
            <a:ext cx="5494822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ctr" defTabSz="914400">
              <a:spcBef>
                <a:spcPct val="0"/>
              </a:spcBef>
              <a:buNone/>
              <a:defRPr/>
            </a:pPr>
            <a:r>
              <a:rPr lang="en-US" altLang="zh-CN" sz="4000" b="1" dirty="0">
                <a:solidFill>
                  <a:schemeClr val="accent3"/>
                </a:solidFill>
              </a:rPr>
              <a:t>Database: Multi-PIE </a:t>
            </a:r>
            <a:endParaRPr lang="zh-CN" altLang="en-US" sz="4000" b="1" dirty="0">
              <a:solidFill>
                <a:schemeClr val="accent3"/>
              </a:solidFill>
              <a:sym typeface="Impact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CD5E19-0F11-4A58-88C9-9CAAD439AEC8}"/>
              </a:ext>
            </a:extLst>
          </p:cNvPr>
          <p:cNvSpPr/>
          <p:nvPr/>
        </p:nvSpPr>
        <p:spPr>
          <a:xfrm>
            <a:off x="7041372" y="1740820"/>
            <a:ext cx="4233672" cy="332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In the house, taken through Session 1~4, Se. {249, 203, 230, 239}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337 subjects with more than 750k images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19 illuminations, 5 expressions, 15 poses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188 subjects for training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prstClr val="white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780EF2-C6F1-46BD-A668-55B8281A4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376"/>
            <a:ext cx="700677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6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2D288A7-9B75-4A77-BDE4-4E8E9C931052}"/>
              </a:ext>
            </a:extLst>
          </p:cNvPr>
          <p:cNvSpPr/>
          <p:nvPr/>
        </p:nvSpPr>
        <p:spPr>
          <a:xfrm>
            <a:off x="2958782" y="1647376"/>
            <a:ext cx="8408402" cy="4176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前言">
            <a:extLst>
              <a:ext uri="{FF2B5EF4-FFF2-40B4-BE49-F238E27FC236}">
                <a16:creationId xmlns:a16="http://schemas.microsoft.com/office/drawing/2014/main" id="{291F7E85-D267-4633-9F3E-6D14F854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5442"/>
            <a:ext cx="7220102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ctr" defTabSz="914400">
              <a:spcBef>
                <a:spcPct val="0"/>
              </a:spcBef>
              <a:buNone/>
              <a:defRPr/>
            </a:pPr>
            <a:r>
              <a:rPr lang="en-US" altLang="zh-CN" sz="4000" b="1" dirty="0">
                <a:solidFill>
                  <a:schemeClr val="accent3"/>
                </a:solidFill>
              </a:rPr>
              <a:t>Database: CASIA-</a:t>
            </a:r>
            <a:r>
              <a:rPr lang="en-US" altLang="zh-CN" sz="4000" b="1" dirty="0" err="1">
                <a:solidFill>
                  <a:schemeClr val="accent3"/>
                </a:solidFill>
              </a:rPr>
              <a:t>WebFace</a:t>
            </a:r>
            <a:r>
              <a:rPr lang="en-US" altLang="zh-CN" sz="4000" b="1" dirty="0">
                <a:solidFill>
                  <a:schemeClr val="accent3"/>
                </a:solidFill>
              </a:rPr>
              <a:t> </a:t>
            </a:r>
            <a:endParaRPr lang="zh-CN" altLang="en-US" sz="4000" b="1" dirty="0">
              <a:solidFill>
                <a:schemeClr val="accent3"/>
              </a:solidFill>
              <a:sym typeface="Impact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CD5E19-0F11-4A58-88C9-9CAAD439AEC8}"/>
              </a:ext>
            </a:extLst>
          </p:cNvPr>
          <p:cNvSpPr/>
          <p:nvPr/>
        </p:nvSpPr>
        <p:spPr>
          <a:xfrm>
            <a:off x="6456156" y="1694098"/>
            <a:ext cx="4911028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Unconstrained environment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10,575 identities with 494,414 images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Collected from Internet Movie </a:t>
            </a:r>
          </a:p>
          <a:p>
            <a:pPr marL="265113" lvl="0" defTabSz="91440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white"/>
                </a:solidFill>
              </a:rPr>
              <a:t>Database (IMDB)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white"/>
                </a:solidFill>
              </a:rPr>
              <a:t>Large training data in public</a:t>
            </a: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D80EE5-86D9-44F9-8CE8-F1B1B0ED7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" y="1647376"/>
            <a:ext cx="6270687" cy="4176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126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Issue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0" name="原创设计师QQ598969553      _6">
            <a:extLst>
              <a:ext uri="{FF2B5EF4-FFF2-40B4-BE49-F238E27FC236}">
                <a16:creationId xmlns:a16="http://schemas.microsoft.com/office/drawing/2014/main" id="{C5DA096C-7D7A-42B2-A9C8-5A8DC051077B}"/>
              </a:ext>
            </a:extLst>
          </p:cNvPr>
          <p:cNvCxnSpPr/>
          <p:nvPr/>
        </p:nvCxnSpPr>
        <p:spPr>
          <a:xfrm rot="5400000">
            <a:off x="4330700" y="3757168"/>
            <a:ext cx="3556000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原创设计师QQ598969553      _8">
            <a:extLst>
              <a:ext uri="{FF2B5EF4-FFF2-40B4-BE49-F238E27FC236}">
                <a16:creationId xmlns:a16="http://schemas.microsoft.com/office/drawing/2014/main" id="{FC179627-A209-4939-AD64-F7984F55BB80}"/>
              </a:ext>
            </a:extLst>
          </p:cNvPr>
          <p:cNvSpPr txBox="1">
            <a:spLocks/>
          </p:cNvSpPr>
          <p:nvPr/>
        </p:nvSpPr>
        <p:spPr>
          <a:xfrm>
            <a:off x="2371740" y="5634898"/>
            <a:ext cx="1731243" cy="49244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3200" dirty="0">
                <a:solidFill>
                  <a:srgbClr val="115686"/>
                </a:solidFill>
              </a:rPr>
              <a:t>Previous</a:t>
            </a:r>
          </a:p>
        </p:txBody>
      </p:sp>
      <p:sp>
        <p:nvSpPr>
          <p:cNvPr id="24" name="原创设计师QQ598969553      _10">
            <a:extLst>
              <a:ext uri="{FF2B5EF4-FFF2-40B4-BE49-F238E27FC236}">
                <a16:creationId xmlns:a16="http://schemas.microsoft.com/office/drawing/2014/main" id="{3DB43D10-9526-4E34-86EA-05D886E705E6}"/>
              </a:ext>
            </a:extLst>
          </p:cNvPr>
          <p:cNvSpPr txBox="1">
            <a:spLocks/>
          </p:cNvSpPr>
          <p:nvPr/>
        </p:nvSpPr>
        <p:spPr>
          <a:xfrm>
            <a:off x="8570470" y="5637092"/>
            <a:ext cx="819134" cy="49244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3200" dirty="0">
                <a:solidFill>
                  <a:srgbClr val="115686"/>
                </a:solidFill>
              </a:rPr>
              <a:t>now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圖表 28">
            <a:extLst>
              <a:ext uri="{FF2B5EF4-FFF2-40B4-BE49-F238E27FC236}">
                <a16:creationId xmlns:a16="http://schemas.microsoft.com/office/drawing/2014/main" id="{03C3F1A6-332B-4713-A7E8-DD8B83A1BF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647331"/>
              </p:ext>
            </p:extLst>
          </p:nvPr>
        </p:nvGraphicFramePr>
        <p:xfrm>
          <a:off x="596580" y="1972162"/>
          <a:ext cx="5281566" cy="3617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523707B6-FEA0-44EE-8ECC-8B08E9E17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27337"/>
              </p:ext>
            </p:extLst>
          </p:nvPr>
        </p:nvGraphicFramePr>
        <p:xfrm>
          <a:off x="6339254" y="1956614"/>
          <a:ext cx="5281566" cy="3633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06F830F-D732-4DF0-838D-0DFE212B795B}"/>
              </a:ext>
            </a:extLst>
          </p:cNvPr>
          <p:cNvSpPr/>
          <p:nvPr/>
        </p:nvSpPr>
        <p:spPr>
          <a:xfrm>
            <a:off x="4175060" y="1118839"/>
            <a:ext cx="384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imbalance</a:t>
            </a:r>
          </a:p>
        </p:txBody>
      </p:sp>
    </p:spTree>
    <p:extLst>
      <p:ext uri="{BB962C8B-B14F-4D97-AF65-F5344CB8AC3E}">
        <p14:creationId xmlns:p14="http://schemas.microsoft.com/office/powerpoint/2010/main" val="1640553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Data augmentation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6F830F-D732-4DF0-838D-0DFE212B795B}"/>
              </a:ext>
            </a:extLst>
          </p:cNvPr>
          <p:cNvSpPr/>
          <p:nvPr/>
        </p:nvSpPr>
        <p:spPr>
          <a:xfrm>
            <a:off x="3260545" y="1125395"/>
            <a:ext cx="5670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Morphable Model (3DMM)</a:t>
            </a:r>
            <a:endParaRPr lang="en-US" altLang="zh-TW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6836E19-46A9-4C5A-89F6-78667785BFA2}"/>
              </a:ext>
            </a:extLst>
          </p:cNvPr>
          <p:cNvGrpSpPr/>
          <p:nvPr/>
        </p:nvGrpSpPr>
        <p:grpSpPr>
          <a:xfrm>
            <a:off x="749643" y="1764899"/>
            <a:ext cx="3618945" cy="4178829"/>
            <a:chOff x="733425" y="1571625"/>
            <a:chExt cx="3992506" cy="464864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19780A1-419E-452F-B616-30A949AAC94E}"/>
                </a:ext>
              </a:extLst>
            </p:cNvPr>
            <p:cNvSpPr/>
            <p:nvPr/>
          </p:nvSpPr>
          <p:spPr>
            <a:xfrm>
              <a:off x="733425" y="1571625"/>
              <a:ext cx="1847850" cy="56197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3D model landmark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C6F005E-A132-4DE5-9DD7-AFC0C35AB342}"/>
                </a:ext>
              </a:extLst>
            </p:cNvPr>
            <p:cNvSpPr/>
            <p:nvPr/>
          </p:nvSpPr>
          <p:spPr>
            <a:xfrm>
              <a:off x="733425" y="2859957"/>
              <a:ext cx="1847850" cy="5619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2D space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D06621D-CCE8-4DC0-B39A-72EDABDE3857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1657350" y="2133600"/>
              <a:ext cx="0" cy="726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76B1B53-2FDC-48B1-AAE4-7BC2750F33D3}"/>
                </a:ext>
              </a:extLst>
            </p:cNvPr>
            <p:cNvSpPr txBox="1"/>
            <p:nvPr/>
          </p:nvSpPr>
          <p:spPr>
            <a:xfrm>
              <a:off x="1735081" y="2312112"/>
              <a:ext cx="958414" cy="403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70020E7-D909-4439-B868-74A610FBEC21}"/>
                </a:ext>
              </a:extLst>
            </p:cNvPr>
            <p:cNvSpPr/>
            <p:nvPr/>
          </p:nvSpPr>
          <p:spPr>
            <a:xfrm>
              <a:off x="2878081" y="2859957"/>
              <a:ext cx="1847850" cy="56197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2D Face image</a:t>
              </a:r>
            </a:p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landmark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31DAD7-B5D4-49B6-ABDB-6F4F658A9A44}"/>
                </a:ext>
              </a:extLst>
            </p:cNvPr>
            <p:cNvSpPr/>
            <p:nvPr/>
          </p:nvSpPr>
          <p:spPr>
            <a:xfrm>
              <a:off x="733425" y="3848251"/>
              <a:ext cx="3992506" cy="60007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Fitting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5EA6FD97-8E4B-4CC2-893B-6CECE2EEDB2C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1657350" y="3421932"/>
              <a:ext cx="0" cy="42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01C9F017-5121-4A48-8727-9943F083B8A5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3800475" y="3421932"/>
              <a:ext cx="1531" cy="42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8D85E62-F425-46F8-9EA3-2EBD976682E7}"/>
                </a:ext>
              </a:extLst>
            </p:cNvPr>
            <p:cNvSpPr/>
            <p:nvPr/>
          </p:nvSpPr>
          <p:spPr>
            <a:xfrm>
              <a:off x="733425" y="4736533"/>
              <a:ext cx="3992506" cy="60007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Pitch, Yaw, Rotate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D74D4609-D0BC-4ED4-ADBE-A23FD2C284F1}"/>
                </a:ext>
              </a:extLst>
            </p:cNvPr>
            <p:cNvCxnSpPr>
              <a:stCxn id="33" idx="2"/>
              <a:endCxn id="36" idx="0"/>
            </p:cNvCxnSpPr>
            <p:nvPr/>
          </p:nvCxnSpPr>
          <p:spPr>
            <a:xfrm>
              <a:off x="2729678" y="4448326"/>
              <a:ext cx="0" cy="288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7D3C827-FF94-44F9-A68D-E8909B09325A}"/>
                </a:ext>
              </a:extLst>
            </p:cNvPr>
            <p:cNvSpPr/>
            <p:nvPr/>
          </p:nvSpPr>
          <p:spPr>
            <a:xfrm>
              <a:off x="733425" y="5620198"/>
              <a:ext cx="3992506" cy="600075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Expected picture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898997F1-6536-45CF-B922-5FCED1660225}"/>
                </a:ext>
              </a:extLst>
            </p:cNvPr>
            <p:cNvCxnSpPr>
              <a:stCxn id="36" idx="2"/>
              <a:endCxn id="38" idx="0"/>
            </p:cNvCxnSpPr>
            <p:nvPr/>
          </p:nvCxnSpPr>
          <p:spPr>
            <a:xfrm>
              <a:off x="2729678" y="5336608"/>
              <a:ext cx="0" cy="283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85567A3-80C6-4A82-AD6C-4271D781079B}"/>
              </a:ext>
            </a:extLst>
          </p:cNvPr>
          <p:cNvGrpSpPr/>
          <p:nvPr/>
        </p:nvGrpSpPr>
        <p:grpSpPr>
          <a:xfrm>
            <a:off x="4698375" y="1764899"/>
            <a:ext cx="6805592" cy="4178829"/>
            <a:chOff x="4911823" y="2078895"/>
            <a:chExt cx="7098571" cy="41318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8380B88-5882-41F2-920F-748C11365AC5}"/>
                </a:ext>
              </a:extLst>
            </p:cNvPr>
            <p:cNvSpPr/>
            <p:nvPr/>
          </p:nvSpPr>
          <p:spPr>
            <a:xfrm>
              <a:off x="4911823" y="4183872"/>
              <a:ext cx="7064118" cy="20268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B5F8DC8-9293-4B07-AB0D-DA1077DC9191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911823" y="2078895"/>
              <a:ext cx="7064118" cy="1988431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DB2A656-B76C-4F71-ADC8-23910397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115" y="4543464"/>
              <a:ext cx="1440000" cy="14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7002F6D-006B-4495-8EF7-FFBE61F59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3395" y="4554926"/>
              <a:ext cx="1440000" cy="14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ED1922D-008D-4DCB-85CE-A5760030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410" y="4550381"/>
              <a:ext cx="1440000" cy="14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499F95D-4995-491B-B67C-8CC7157D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918" y="4550381"/>
              <a:ext cx="1440000" cy="1440000"/>
            </a:xfrm>
            <a:prstGeom prst="rect">
              <a:avLst/>
            </a:prstGeom>
          </p:spPr>
        </p:pic>
        <p:sp>
          <p:nvSpPr>
            <p:cNvPr id="47" name="文字方塊 30">
              <a:extLst>
                <a:ext uri="{FF2B5EF4-FFF2-40B4-BE49-F238E27FC236}">
                  <a16:creationId xmlns:a16="http://schemas.microsoft.com/office/drawing/2014/main" id="{7B20619B-5B0B-45DE-A4A3-AFB5BABE5BD4}"/>
                </a:ext>
              </a:extLst>
            </p:cNvPr>
            <p:cNvSpPr txBox="1"/>
            <p:nvPr/>
          </p:nvSpPr>
          <p:spPr>
            <a:xfrm>
              <a:off x="5477516" y="420710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</a:rPr>
                <a:t>Input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文字方塊 31">
              <a:extLst>
                <a:ext uri="{FF2B5EF4-FFF2-40B4-BE49-F238E27FC236}">
                  <a16:creationId xmlns:a16="http://schemas.microsoft.com/office/drawing/2014/main" id="{AD89BF09-83B1-4AD9-AA94-5A899798177F}"/>
                </a:ext>
              </a:extLst>
            </p:cNvPr>
            <p:cNvSpPr txBox="1"/>
            <p:nvPr/>
          </p:nvSpPr>
          <p:spPr>
            <a:xfrm>
              <a:off x="7210370" y="4187624"/>
              <a:ext cx="999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</a:rPr>
                <a:t>Pitch=20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文字方塊 32">
              <a:extLst>
                <a:ext uri="{FF2B5EF4-FFF2-40B4-BE49-F238E27FC236}">
                  <a16:creationId xmlns:a16="http://schemas.microsoft.com/office/drawing/2014/main" id="{58062791-E06F-4F0A-89A8-1BA743397FCD}"/>
                </a:ext>
              </a:extLst>
            </p:cNvPr>
            <p:cNvSpPr txBox="1"/>
            <p:nvPr/>
          </p:nvSpPr>
          <p:spPr>
            <a:xfrm>
              <a:off x="8840950" y="4184733"/>
              <a:ext cx="97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</a:rPr>
                <a:t>Yaw=-45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文字方塊 33">
              <a:extLst>
                <a:ext uri="{FF2B5EF4-FFF2-40B4-BE49-F238E27FC236}">
                  <a16:creationId xmlns:a16="http://schemas.microsoft.com/office/drawing/2014/main" id="{6DFABC5A-A728-4DC9-A8AF-486AD6A656F1}"/>
                </a:ext>
              </a:extLst>
            </p:cNvPr>
            <p:cNvSpPr txBox="1"/>
            <p:nvPr/>
          </p:nvSpPr>
          <p:spPr>
            <a:xfrm>
              <a:off x="10038700" y="4183872"/>
              <a:ext cx="197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</a:rPr>
                <a:t>Yaw=-45, Pitch=-20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向右箭號 14">
              <a:extLst>
                <a:ext uri="{FF2B5EF4-FFF2-40B4-BE49-F238E27FC236}">
                  <a16:creationId xmlns:a16="http://schemas.microsoft.com/office/drawing/2014/main" id="{53767E3C-5C3A-448D-AA46-DC63A7991024}"/>
                </a:ext>
              </a:extLst>
            </p:cNvPr>
            <p:cNvSpPr/>
            <p:nvPr/>
          </p:nvSpPr>
          <p:spPr>
            <a:xfrm>
              <a:off x="6618920" y="5115378"/>
              <a:ext cx="314611" cy="14808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9187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27" r="23069" b="21840"/>
          <a:stretch/>
        </p:blipFill>
        <p:spPr>
          <a:xfrm>
            <a:off x="0" y="138775"/>
            <a:ext cx="1864487" cy="12174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748740" y="547446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/>
              </a:rPr>
              <a:t>Data augmentation</a:t>
            </a:r>
          </a:p>
        </p:txBody>
      </p:sp>
      <p:pic>
        <p:nvPicPr>
          <p:cNvPr id="27" name="Picture 2" descr="ç¸éåç">
            <a:extLst>
              <a:ext uri="{FF2B5EF4-FFF2-40B4-BE49-F238E27FC236}">
                <a16:creationId xmlns:a16="http://schemas.microsoft.com/office/drawing/2014/main" id="{CFF85E05-41E1-4126-BD78-E25B7E8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" y="480654"/>
            <a:ext cx="476370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61C3EC9-E04A-4BC9-AAEC-F7AC089B296A}"/>
              </a:ext>
            </a:extLst>
          </p:cNvPr>
          <p:cNvGrpSpPr/>
          <p:nvPr/>
        </p:nvGrpSpPr>
        <p:grpSpPr>
          <a:xfrm>
            <a:off x="609375" y="1829625"/>
            <a:ext cx="10973250" cy="3979261"/>
            <a:chOff x="502701" y="1829625"/>
            <a:chExt cx="10973250" cy="3979261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50FCB3D-17C9-4B66-B246-1A006993180C}"/>
                </a:ext>
              </a:extLst>
            </p:cNvPr>
            <p:cNvGrpSpPr/>
            <p:nvPr/>
          </p:nvGrpSpPr>
          <p:grpSpPr>
            <a:xfrm>
              <a:off x="502701" y="2208886"/>
              <a:ext cx="5400000" cy="1800000"/>
              <a:chOff x="6096000" y="1852546"/>
              <a:chExt cx="5400000" cy="1800000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8D18CC69-4B5C-467D-9AA9-1FD98E793599}"/>
                  </a:ext>
                </a:extLst>
              </p:cNvPr>
              <p:cNvGrpSpPr/>
              <p:nvPr/>
            </p:nvGrpSpPr>
            <p:grpSpPr>
              <a:xfrm>
                <a:off x="6096000" y="2752546"/>
                <a:ext cx="5400000" cy="900000"/>
                <a:chOff x="1487979" y="3272432"/>
                <a:chExt cx="5400000" cy="900000"/>
              </a:xfrm>
            </p:grpSpPr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37FB2477-DCA3-4735-B901-EB9F9624A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7979" y="32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B234912E-7F72-4A22-AEB8-6012387EB3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979" y="32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3" name="圖片 62">
                  <a:extLst>
                    <a:ext uri="{FF2B5EF4-FFF2-40B4-BE49-F238E27FC236}">
                      <a16:creationId xmlns:a16="http://schemas.microsoft.com/office/drawing/2014/main" id="{C742613A-64B1-4DE3-B98C-D86847FEE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979" y="32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18A05C6D-59CB-4294-B9E7-E4A2D1CA8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7979" y="32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5" name="圖片 64">
                  <a:extLst>
                    <a:ext uri="{FF2B5EF4-FFF2-40B4-BE49-F238E27FC236}">
                      <a16:creationId xmlns:a16="http://schemas.microsoft.com/office/drawing/2014/main" id="{0A8D7E6A-0D8F-4485-8175-92DE10385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7979" y="32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4FBBAAAA-7E4F-4D9D-A346-C90B55EDA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7979" y="3272432"/>
                  <a:ext cx="900000" cy="90000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C9831F67-54EA-496F-9799-45B69216052D}"/>
                  </a:ext>
                </a:extLst>
              </p:cNvPr>
              <p:cNvGrpSpPr/>
              <p:nvPr/>
            </p:nvGrpSpPr>
            <p:grpSpPr>
              <a:xfrm>
                <a:off x="6096000" y="1852546"/>
                <a:ext cx="5400000" cy="900000"/>
                <a:chOff x="1487979" y="2372432"/>
                <a:chExt cx="5400000" cy="900000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FD8F0841-C7ED-4057-840A-9D38AB847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979" y="23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56" name="圖片 55">
                  <a:extLst>
                    <a:ext uri="{FF2B5EF4-FFF2-40B4-BE49-F238E27FC236}">
                      <a16:creationId xmlns:a16="http://schemas.microsoft.com/office/drawing/2014/main" id="{8796A258-53F0-4262-AE7E-AE499C2E2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979" y="23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95CA58ED-D972-41C6-B709-FDF75E1E6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7979" y="23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ABB98177-1FCD-472D-9E9D-5A4437DB4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7979" y="23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663ABE09-BF28-4ABC-9FEB-87445AC18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7979" y="2372432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D3CAB590-85ED-4D37-9942-2973C2CF6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7979" y="2372432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9D955BCE-A4D6-4C9C-83F3-00F4A599FB8F}"/>
                </a:ext>
              </a:extLst>
            </p:cNvPr>
            <p:cNvGrpSpPr/>
            <p:nvPr/>
          </p:nvGrpSpPr>
          <p:grpSpPr>
            <a:xfrm>
              <a:off x="6075501" y="2208886"/>
              <a:ext cx="5400000" cy="1800000"/>
              <a:chOff x="6096000" y="3652546"/>
              <a:chExt cx="5400000" cy="1800000"/>
            </a:xfrm>
          </p:grpSpPr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ECBF8A71-EBC5-4437-8335-7A0ECBFED5C1}"/>
                  </a:ext>
                </a:extLst>
              </p:cNvPr>
              <p:cNvGrpSpPr/>
              <p:nvPr/>
            </p:nvGrpSpPr>
            <p:grpSpPr>
              <a:xfrm>
                <a:off x="6096000" y="3652546"/>
                <a:ext cx="5400000" cy="900000"/>
                <a:chOff x="1487979" y="4311650"/>
                <a:chExt cx="5400000" cy="900000"/>
              </a:xfrm>
            </p:grpSpPr>
            <p:pic>
              <p:nvPicPr>
                <p:cNvPr id="76" name="圖片 75">
                  <a:extLst>
                    <a:ext uri="{FF2B5EF4-FFF2-40B4-BE49-F238E27FC236}">
                      <a16:creationId xmlns:a16="http://schemas.microsoft.com/office/drawing/2014/main" id="{19491979-0EC3-47DA-A089-C11261DFF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7979" y="431165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F39B5B34-CD11-497F-9B6C-FEB98A91A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979" y="431165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5EBDD273-13CA-426E-B4EA-BF78D4EC0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979" y="431165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FCDB705C-C88F-420E-96DC-78CB4AD885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7979" y="431165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E84FC84A-0230-4F21-A0A6-AFE6BED4F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7979" y="431165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54FF60A5-0919-4C77-A38D-4586318AC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7979" y="4311650"/>
                  <a:ext cx="900000" cy="900000"/>
                </a:xfrm>
                <a:prstGeom prst="rect">
                  <a:avLst/>
                </a:prstGeom>
              </p:spPr>
            </p:pic>
          </p:grpSp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1CD518AE-6449-4EFD-8D63-6BAA47CC3F2F}"/>
                  </a:ext>
                </a:extLst>
              </p:cNvPr>
              <p:cNvGrpSpPr/>
              <p:nvPr/>
            </p:nvGrpSpPr>
            <p:grpSpPr>
              <a:xfrm>
                <a:off x="6096000" y="4552546"/>
                <a:ext cx="5400000" cy="900000"/>
                <a:chOff x="1684020" y="4358640"/>
                <a:chExt cx="5400000" cy="900000"/>
              </a:xfrm>
            </p:grpSpPr>
            <p:pic>
              <p:nvPicPr>
                <p:cNvPr id="70" name="圖片 69">
                  <a:extLst>
                    <a:ext uri="{FF2B5EF4-FFF2-40B4-BE49-F238E27FC236}">
                      <a16:creationId xmlns:a16="http://schemas.microsoft.com/office/drawing/2014/main" id="{0FC8F433-F2C7-4829-8AB5-56A2C38853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4020" y="435864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1" name="圖片 70">
                  <a:extLst>
                    <a:ext uri="{FF2B5EF4-FFF2-40B4-BE49-F238E27FC236}">
                      <a16:creationId xmlns:a16="http://schemas.microsoft.com/office/drawing/2014/main" id="{85FEA544-3C13-444C-8387-4F94C345E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4020" y="435864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2" name="圖片 71">
                  <a:extLst>
                    <a:ext uri="{FF2B5EF4-FFF2-40B4-BE49-F238E27FC236}">
                      <a16:creationId xmlns:a16="http://schemas.microsoft.com/office/drawing/2014/main" id="{6F644492-5365-4A57-814B-9801814BE4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020" y="435864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3" name="圖片 72">
                  <a:extLst>
                    <a:ext uri="{FF2B5EF4-FFF2-40B4-BE49-F238E27FC236}">
                      <a16:creationId xmlns:a16="http://schemas.microsoft.com/office/drawing/2014/main" id="{2FFDFD8A-D5B0-4858-AF24-3907D2CE8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4020" y="435864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AA9D73D1-890C-4169-AD6A-71083A327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4020" y="4358640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8B47DF40-3CF0-4812-99D2-ED0284DDF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4020" y="4358640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98EDBBC1-CA45-48E2-953C-25BED1E31BF5}"/>
                </a:ext>
              </a:extLst>
            </p:cNvPr>
            <p:cNvGrpSpPr/>
            <p:nvPr/>
          </p:nvGrpSpPr>
          <p:grpSpPr>
            <a:xfrm>
              <a:off x="6075501" y="4008886"/>
              <a:ext cx="5400450" cy="909929"/>
              <a:chOff x="2700000" y="4394463"/>
              <a:chExt cx="5400450" cy="909929"/>
            </a:xfrm>
          </p:grpSpPr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AF2CBA36-369A-4AA9-9916-B454C202A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0000" y="4400550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84" name="圖片 83">
                <a:extLst>
                  <a:ext uri="{FF2B5EF4-FFF2-40B4-BE49-F238E27FC236}">
                    <a16:creationId xmlns:a16="http://schemas.microsoft.com/office/drawing/2014/main" id="{BA46A634-5968-4F4A-BBC0-475BA1C87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000" y="4394463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A75E2029-0277-40C1-A1C4-833A4DC43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0000" y="4400550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F965FEDA-0690-455F-A070-D0987D0DE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000" y="4404392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C6B0909B-79C2-4725-8D5A-AE6E32E0A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000" y="4394463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EC270E1-7D8A-4E79-8AAB-EA339D218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50" y="4394463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397D4F9A-EB89-404F-AA2D-32DA4EE4BC51}"/>
                </a:ext>
              </a:extLst>
            </p:cNvPr>
            <p:cNvGrpSpPr/>
            <p:nvPr/>
          </p:nvGrpSpPr>
          <p:grpSpPr>
            <a:xfrm>
              <a:off x="6075501" y="4907297"/>
              <a:ext cx="5370413" cy="901589"/>
              <a:chOff x="104775" y="4767886"/>
              <a:chExt cx="5370413" cy="901589"/>
            </a:xfrm>
          </p:grpSpPr>
          <p:pic>
            <p:nvPicPr>
              <p:cNvPr id="90" name="圖片 89">
                <a:extLst>
                  <a:ext uri="{FF2B5EF4-FFF2-40B4-BE49-F238E27FC236}">
                    <a16:creationId xmlns:a16="http://schemas.microsoft.com/office/drawing/2014/main" id="{AD8AAD3B-3B16-494A-85B1-5B881A08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75" y="476947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52AA04B6-D785-41D3-B731-9E3D905E9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775" y="476947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43384A62-8942-4458-8565-5828F9FA6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4775" y="476947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6B1916C4-A2AE-40AE-8B98-320E3B7DE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4775" y="476947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FCD0A720-55B0-4811-BE5D-37631466F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8300" y="476788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5" name="圖片 94">
                <a:extLst>
                  <a:ext uri="{FF2B5EF4-FFF2-40B4-BE49-F238E27FC236}">
                    <a16:creationId xmlns:a16="http://schemas.microsoft.com/office/drawing/2014/main" id="{10809AC8-9E8E-48BA-B321-5F8F31F32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5188" y="4767886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DE0768B9-64B8-4441-B008-A0E721CD117B}"/>
                </a:ext>
              </a:extLst>
            </p:cNvPr>
            <p:cNvGrpSpPr/>
            <p:nvPr/>
          </p:nvGrpSpPr>
          <p:grpSpPr>
            <a:xfrm>
              <a:off x="502701" y="4008886"/>
              <a:ext cx="5393364" cy="900000"/>
              <a:chOff x="-812400" y="4759546"/>
              <a:chExt cx="5393364" cy="900000"/>
            </a:xfrm>
          </p:grpSpPr>
          <p:pic>
            <p:nvPicPr>
              <p:cNvPr id="97" name="圖片 96">
                <a:extLst>
                  <a:ext uri="{FF2B5EF4-FFF2-40B4-BE49-F238E27FC236}">
                    <a16:creationId xmlns:a16="http://schemas.microsoft.com/office/drawing/2014/main" id="{4574D17D-D907-4ACC-93A0-66462266A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2400" y="47595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8" name="圖片 97">
                <a:extLst>
                  <a:ext uri="{FF2B5EF4-FFF2-40B4-BE49-F238E27FC236}">
                    <a16:creationId xmlns:a16="http://schemas.microsoft.com/office/drawing/2014/main" id="{BDB8D59D-EA69-47D6-A24B-64EE3C9B9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88" y="47595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99" name="圖片 98">
                <a:extLst>
                  <a:ext uri="{FF2B5EF4-FFF2-40B4-BE49-F238E27FC236}">
                    <a16:creationId xmlns:a16="http://schemas.microsoft.com/office/drawing/2014/main" id="{286ECE19-A393-4B38-9D51-971303FED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88" y="47595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0" name="圖片 99">
                <a:extLst>
                  <a:ext uri="{FF2B5EF4-FFF2-40B4-BE49-F238E27FC236}">
                    <a16:creationId xmlns:a16="http://schemas.microsoft.com/office/drawing/2014/main" id="{D27033E6-90E9-4DEF-81E8-BB0739ABF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388" y="47595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6B88DF0B-9400-48FE-88E1-4F9F9399E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176" y="47595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C4CAD4C8-0ABF-4DCC-8C68-E8ECFA3FC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0964" y="4759546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4CF131-4453-4C00-B2AF-7A8219C641C7}"/>
                </a:ext>
              </a:extLst>
            </p:cNvPr>
            <p:cNvGrpSpPr/>
            <p:nvPr/>
          </p:nvGrpSpPr>
          <p:grpSpPr>
            <a:xfrm>
              <a:off x="516541" y="4908886"/>
              <a:ext cx="5386160" cy="900000"/>
              <a:chOff x="1347788" y="1130746"/>
              <a:chExt cx="5386160" cy="900000"/>
            </a:xfrm>
          </p:grpSpPr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991541B1-FA92-4D7F-9B57-C08F09FC7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788" y="11307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6EA06C30-D8ED-4F12-B287-E4FAA645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788" y="11307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6" name="圖片 105">
                <a:extLst>
                  <a:ext uri="{FF2B5EF4-FFF2-40B4-BE49-F238E27FC236}">
                    <a16:creationId xmlns:a16="http://schemas.microsoft.com/office/drawing/2014/main" id="{1F276FE8-1592-4101-8E60-1B7F9604C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4328" y="11307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7" name="圖片 106">
                <a:extLst>
                  <a:ext uri="{FF2B5EF4-FFF2-40B4-BE49-F238E27FC236}">
                    <a16:creationId xmlns:a16="http://schemas.microsoft.com/office/drawing/2014/main" id="{9450DF99-FFF3-47C0-A38A-E007F882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868" y="11307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8" name="圖片 107">
                <a:extLst>
                  <a:ext uri="{FF2B5EF4-FFF2-40B4-BE49-F238E27FC236}">
                    <a16:creationId xmlns:a16="http://schemas.microsoft.com/office/drawing/2014/main" id="{CFE9D233-B84B-4CB5-AFC1-05EC0A550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408" y="1130746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109" name="圖片 108">
                <a:extLst>
                  <a:ext uri="{FF2B5EF4-FFF2-40B4-BE49-F238E27FC236}">
                    <a16:creationId xmlns:a16="http://schemas.microsoft.com/office/drawing/2014/main" id="{8EAD8598-4B5F-45E7-9F29-A22C076DB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3948" y="1130746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FDD51B7C-B3E9-4970-BAC2-AB5922307FFF}"/>
                </a:ext>
              </a:extLst>
            </p:cNvPr>
            <p:cNvGrpSpPr/>
            <p:nvPr/>
          </p:nvGrpSpPr>
          <p:grpSpPr>
            <a:xfrm>
              <a:off x="516541" y="1831994"/>
              <a:ext cx="5386160" cy="369332"/>
              <a:chOff x="623440" y="2132654"/>
              <a:chExt cx="5386160" cy="369332"/>
            </a:xfrm>
          </p:grpSpPr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A10E0A5F-8D7E-493F-A0C6-8A037D2C3654}"/>
                  </a:ext>
                </a:extLst>
              </p:cNvPr>
              <p:cNvSpPr txBox="1"/>
              <p:nvPr/>
            </p:nvSpPr>
            <p:spPr>
              <a:xfrm>
                <a:off x="623440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3AAC70C8-3F08-4A71-98C1-C26E0A4FB3F4}"/>
                  </a:ext>
                </a:extLst>
              </p:cNvPr>
              <p:cNvSpPr txBox="1"/>
              <p:nvPr/>
            </p:nvSpPr>
            <p:spPr>
              <a:xfrm>
                <a:off x="1515414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09154D31-C780-4A8C-9035-F4427B03B500}"/>
                  </a:ext>
                </a:extLst>
              </p:cNvPr>
              <p:cNvSpPr txBox="1"/>
              <p:nvPr/>
            </p:nvSpPr>
            <p:spPr>
              <a:xfrm>
                <a:off x="2399362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F9F24C7E-3E19-406F-AFFB-0786E0D2E463}"/>
                  </a:ext>
                </a:extLst>
              </p:cNvPr>
              <p:cNvSpPr txBox="1"/>
              <p:nvPr/>
            </p:nvSpPr>
            <p:spPr>
              <a:xfrm>
                <a:off x="3283310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EC7CEF2-F0EF-466B-8120-70DD6CB1097F}"/>
                  </a:ext>
                </a:extLst>
              </p:cNvPr>
              <p:cNvSpPr txBox="1"/>
              <p:nvPr/>
            </p:nvSpPr>
            <p:spPr>
              <a:xfrm>
                <a:off x="4221086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02226B36-4D3B-49DC-A384-708FF473A932}"/>
                  </a:ext>
                </a:extLst>
              </p:cNvPr>
              <p:cNvSpPr txBox="1"/>
              <p:nvPr/>
            </p:nvSpPr>
            <p:spPr>
              <a:xfrm>
                <a:off x="5125652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90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71C2172-66F3-4196-B5FE-49E8C4D230BB}"/>
                </a:ext>
              </a:extLst>
            </p:cNvPr>
            <p:cNvGrpSpPr/>
            <p:nvPr/>
          </p:nvGrpSpPr>
          <p:grpSpPr>
            <a:xfrm>
              <a:off x="6089341" y="1829625"/>
              <a:ext cx="5386160" cy="369332"/>
              <a:chOff x="623440" y="2132654"/>
              <a:chExt cx="5386160" cy="369332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77EC97E9-8B49-4FC2-A09B-83F2F89CEDD2}"/>
                  </a:ext>
                </a:extLst>
              </p:cNvPr>
              <p:cNvSpPr txBox="1"/>
              <p:nvPr/>
            </p:nvSpPr>
            <p:spPr>
              <a:xfrm>
                <a:off x="623440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37F2DC7-C885-4052-9DEF-D5B178139FA4}"/>
                  </a:ext>
                </a:extLst>
              </p:cNvPr>
              <p:cNvSpPr txBox="1"/>
              <p:nvPr/>
            </p:nvSpPr>
            <p:spPr>
              <a:xfrm>
                <a:off x="1515414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32868E4-9DD4-45FE-A81B-BE9AD3453442}"/>
                  </a:ext>
                </a:extLst>
              </p:cNvPr>
              <p:cNvSpPr txBox="1"/>
              <p:nvPr/>
            </p:nvSpPr>
            <p:spPr>
              <a:xfrm>
                <a:off x="2399362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44A84691-B292-4E11-B078-E2CA6A52B3F2}"/>
                  </a:ext>
                </a:extLst>
              </p:cNvPr>
              <p:cNvSpPr txBox="1"/>
              <p:nvPr/>
            </p:nvSpPr>
            <p:spPr>
              <a:xfrm>
                <a:off x="3283310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9E3107D2-1FBB-4510-8CAC-13B1BA091916}"/>
                  </a:ext>
                </a:extLst>
              </p:cNvPr>
              <p:cNvSpPr txBox="1"/>
              <p:nvPr/>
            </p:nvSpPr>
            <p:spPr>
              <a:xfrm>
                <a:off x="4221086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65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8F060645-FF6B-45CD-AA03-4622D3A3C26B}"/>
                  </a:ext>
                </a:extLst>
              </p:cNvPr>
              <p:cNvSpPr txBox="1"/>
              <p:nvPr/>
            </p:nvSpPr>
            <p:spPr>
              <a:xfrm>
                <a:off x="5125652" y="2132654"/>
                <a:ext cx="883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70</a:t>
                </a:r>
                <a:r>
                  <a:rPr lang="zh-TW" altLang="en-US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゜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887764E-BD01-4836-A789-1287F04B3632}"/>
                </a:ext>
              </a:extLst>
            </p:cNvPr>
            <p:cNvSpPr/>
            <p:nvPr/>
          </p:nvSpPr>
          <p:spPr>
            <a:xfrm>
              <a:off x="502701" y="2208886"/>
              <a:ext cx="913840" cy="35984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D5B46BD-73F4-446F-84A2-A1CFFE1F3D56}"/>
                </a:ext>
              </a:extLst>
            </p:cNvPr>
            <p:cNvSpPr/>
            <p:nvPr/>
          </p:nvSpPr>
          <p:spPr>
            <a:xfrm>
              <a:off x="6067250" y="2198957"/>
              <a:ext cx="913840" cy="35984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403388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5686"/>
      </a:accent1>
      <a:accent2>
        <a:srgbClr val="FCC540"/>
      </a:accent2>
      <a:accent3>
        <a:srgbClr val="554C51"/>
      </a:accent3>
      <a:accent4>
        <a:srgbClr val="35D1F1"/>
      </a:accent4>
      <a:accent5>
        <a:srgbClr val="7F7F7F"/>
      </a:accent5>
      <a:accent6>
        <a:srgbClr val="ED7D31"/>
      </a:accent6>
      <a:hlink>
        <a:srgbClr val="034A90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457</Words>
  <Application>Microsoft Office PowerPoint</Application>
  <PresentationFormat>寬螢幕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31" baseType="lpstr">
      <vt:lpstr>等线</vt:lpstr>
      <vt:lpstr>Microsoft YaHei</vt:lpstr>
      <vt:lpstr>Microsoft YaHei</vt:lpstr>
      <vt:lpstr>经典综艺体简</vt:lpstr>
      <vt:lpstr>新細明體</vt:lpstr>
      <vt:lpstr>標楷體</vt:lpstr>
      <vt:lpstr>Arial</vt:lpstr>
      <vt:lpstr>Calibri</vt:lpstr>
      <vt:lpstr>Cambria Math</vt:lpstr>
      <vt:lpstr>Century Gothic</vt:lpstr>
      <vt:lpstr>Impact</vt:lpstr>
      <vt:lpstr>Times New Roman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Asus</cp:lastModifiedBy>
  <cp:revision>54</cp:revision>
  <dcterms:created xsi:type="dcterms:W3CDTF">2017-08-18T03:02:00Z</dcterms:created>
  <dcterms:modified xsi:type="dcterms:W3CDTF">2019-06-17T01:41:16Z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